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9"/>
  </p:notesMasterIdLst>
  <p:handoutMasterIdLst>
    <p:handoutMasterId r:id="rId10"/>
  </p:handoutMasterIdLst>
  <p:sldIdLst>
    <p:sldId id="258" r:id="rId5"/>
    <p:sldId id="439" r:id="rId6"/>
    <p:sldId id="440" r:id="rId7"/>
    <p:sldId id="441" r:id="rId8"/>
  </p:sldIdLst>
  <p:sldSz cx="12192000" cy="6858000"/>
  <p:notesSz cx="6858000" cy="9144000"/>
  <p:embeddedFontLst>
    <p:embeddedFont>
      <p:font typeface="Avenir Black" panose="02000503020000020003" pitchFamily="2" charset="0"/>
      <p:bold r:id="rId11"/>
      <p:italic r:id="rId12"/>
      <p:boldItalic r:id="rId13"/>
    </p:embeddedFont>
    <p:embeddedFont>
      <p:font typeface="Avenir Book" panose="02000503020000020003" pitchFamily="2" charset="0"/>
      <p:regular r:id="rId14"/>
      <p:italic r:id="rId15"/>
    </p:embeddedFont>
    <p:embeddedFont>
      <p:font typeface="Avenir Next LT Pro" panose="020B0504020202020204" pitchFamily="34" charset="77"/>
      <p:regular r:id="rId16"/>
      <p:bold r:id="rId17"/>
      <p:italic r:id="rId18"/>
      <p:boldItalic r:id="rId19"/>
    </p:embeddedFont>
    <p:embeddedFont>
      <p:font typeface="Avenir Next LT Pro Demi" panose="020B0504020202020204" pitchFamily="34" charset="77"/>
      <p:regular r:id="rId20"/>
      <p:bold r:id="rId21"/>
      <p:italic r:id="rId22"/>
      <p:boldItalic r:id="rId23"/>
    </p:embeddedFont>
    <p:embeddedFont>
      <p:font typeface="Mercury Display" pitchFamily="2"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A2DF85-7B30-004B-9523-E2FBC3AF9D2A}" v="3" dt="2024-09-05T14:06:24.440"/>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169" autoAdjust="0"/>
  </p:normalViewPr>
  <p:slideViewPr>
    <p:cSldViewPr snapToGrid="0" showGuides="1">
      <p:cViewPr varScale="1">
        <p:scale>
          <a:sx n="115" d="100"/>
          <a:sy n="115" d="100"/>
        </p:scale>
        <p:origin x="1368" y="18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font" Target="fonts/font11.fntdata"/><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font" Target="fonts/font14.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presProps" Target="presProps.xml"/><Relationship Id="rId10" Type="http://schemas.openxmlformats.org/officeDocument/2006/relationships/handoutMaster" Target="handoutMasters/handoutMaster1.xml"/><Relationship Id="rId19" Type="http://schemas.openxmlformats.org/officeDocument/2006/relationships/font" Target="fonts/font9.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Flynn" userId="cbf08919-f0b4-40f5-beeb-535888b3b787" providerId="ADAL" clId="{79A2DF85-7B30-004B-9523-E2FBC3AF9D2A}"/>
    <pc:docChg chg="modSld">
      <pc:chgData name="Austin Flynn" userId="cbf08919-f0b4-40f5-beeb-535888b3b787" providerId="ADAL" clId="{79A2DF85-7B30-004B-9523-E2FBC3AF9D2A}" dt="2024-09-05T14:09:20.217" v="529" actId="20577"/>
      <pc:docMkLst>
        <pc:docMk/>
      </pc:docMkLst>
      <pc:sldChg chg="modSp mod">
        <pc:chgData name="Austin Flynn" userId="cbf08919-f0b4-40f5-beeb-535888b3b787" providerId="ADAL" clId="{79A2DF85-7B30-004B-9523-E2FBC3AF9D2A}" dt="2024-09-05T14:08:48.349" v="501" actId="20577"/>
        <pc:sldMkLst>
          <pc:docMk/>
          <pc:sldMk cId="699008341" sldId="258"/>
        </pc:sldMkLst>
        <pc:spChg chg="mod">
          <ac:chgData name="Austin Flynn" userId="cbf08919-f0b4-40f5-beeb-535888b3b787" providerId="ADAL" clId="{79A2DF85-7B30-004B-9523-E2FBC3AF9D2A}" dt="2024-09-05T14:08:48.349" v="501" actId="20577"/>
          <ac:spMkLst>
            <pc:docMk/>
            <pc:sldMk cId="699008341" sldId="258"/>
            <ac:spMk id="8" creationId="{E308A731-9170-AFE2-A634-96488BF0CB65}"/>
          </ac:spMkLst>
        </pc:spChg>
        <pc:spChg chg="mod">
          <ac:chgData name="Austin Flynn" userId="cbf08919-f0b4-40f5-beeb-535888b3b787" providerId="ADAL" clId="{79A2DF85-7B30-004B-9523-E2FBC3AF9D2A}" dt="2024-09-05T13:23:21.111" v="319" actId="20577"/>
          <ac:spMkLst>
            <pc:docMk/>
            <pc:sldMk cId="699008341" sldId="258"/>
            <ac:spMk id="15" creationId="{94DF130C-1D4D-9DF6-393A-B7906892B2D4}"/>
          </ac:spMkLst>
        </pc:spChg>
        <pc:spChg chg="mod">
          <ac:chgData name="Austin Flynn" userId="cbf08919-f0b4-40f5-beeb-535888b3b787" providerId="ADAL" clId="{79A2DF85-7B30-004B-9523-E2FBC3AF9D2A}" dt="2024-09-05T13:24:33.002" v="345" actId="20577"/>
          <ac:spMkLst>
            <pc:docMk/>
            <pc:sldMk cId="699008341" sldId="258"/>
            <ac:spMk id="22" creationId="{B9891B59-E010-CD8D-11A0-A0E440CD68C2}"/>
          </ac:spMkLst>
        </pc:spChg>
        <pc:spChg chg="mod">
          <ac:chgData name="Austin Flynn" userId="cbf08919-f0b4-40f5-beeb-535888b3b787" providerId="ADAL" clId="{79A2DF85-7B30-004B-9523-E2FBC3AF9D2A}" dt="2024-09-05T13:27:24.395" v="469" actId="20577"/>
          <ac:spMkLst>
            <pc:docMk/>
            <pc:sldMk cId="699008341" sldId="258"/>
            <ac:spMk id="25" creationId="{0493F3E1-73D2-A8EB-2032-61E0002D9A87}"/>
          </ac:spMkLst>
        </pc:spChg>
        <pc:picChg chg="mod">
          <ac:chgData name="Austin Flynn" userId="cbf08919-f0b4-40f5-beeb-535888b3b787" providerId="ADAL" clId="{79A2DF85-7B30-004B-9523-E2FBC3AF9D2A}" dt="2024-09-05T13:16:24.291" v="0" actId="14826"/>
          <ac:picMkLst>
            <pc:docMk/>
            <pc:sldMk cId="699008341" sldId="258"/>
            <ac:picMk id="11" creationId="{8508A752-18CB-0CC6-50B8-491550917D4B}"/>
          </ac:picMkLst>
        </pc:picChg>
      </pc:sldChg>
      <pc:sldChg chg="modSp mod">
        <pc:chgData name="Austin Flynn" userId="cbf08919-f0b4-40f5-beeb-535888b3b787" providerId="ADAL" clId="{79A2DF85-7B30-004B-9523-E2FBC3AF9D2A}" dt="2024-09-05T14:09:20.217" v="529" actId="20577"/>
        <pc:sldMkLst>
          <pc:docMk/>
          <pc:sldMk cId="3724286665" sldId="439"/>
        </pc:sldMkLst>
        <pc:spChg chg="mod">
          <ac:chgData name="Austin Flynn" userId="cbf08919-f0b4-40f5-beeb-535888b3b787" providerId="ADAL" clId="{79A2DF85-7B30-004B-9523-E2FBC3AF9D2A}" dt="2024-09-05T14:09:20.217" v="529" actId="20577"/>
          <ac:spMkLst>
            <pc:docMk/>
            <pc:sldMk cId="3724286665" sldId="439"/>
            <ac:spMk id="22" creationId="{B9891B59-E010-CD8D-11A0-A0E440CD68C2}"/>
          </ac:spMkLst>
        </pc:spChg>
        <pc:picChg chg="mod">
          <ac:chgData name="Austin Flynn" userId="cbf08919-f0b4-40f5-beeb-535888b3b787" providerId="ADAL" clId="{79A2DF85-7B30-004B-9523-E2FBC3AF9D2A}" dt="2024-09-05T14:06:24.440" v="474" actId="14826"/>
          <ac:picMkLst>
            <pc:docMk/>
            <pc:sldMk cId="3724286665" sldId="439"/>
            <ac:picMk id="11" creationId="{8508A752-18CB-0CC6-50B8-491550917D4B}"/>
          </ac:picMkLst>
        </pc:picChg>
      </pc:sldChg>
      <pc:sldChg chg="modSp mod">
        <pc:chgData name="Austin Flynn" userId="cbf08919-f0b4-40f5-beeb-535888b3b787" providerId="ADAL" clId="{79A2DF85-7B30-004B-9523-E2FBC3AF9D2A}" dt="2024-09-05T14:09:07.346" v="516" actId="20577"/>
        <pc:sldMkLst>
          <pc:docMk/>
          <pc:sldMk cId="802861282" sldId="440"/>
        </pc:sldMkLst>
        <pc:spChg chg="mod">
          <ac:chgData name="Austin Flynn" userId="cbf08919-f0b4-40f5-beeb-535888b3b787" providerId="ADAL" clId="{79A2DF85-7B30-004B-9523-E2FBC3AF9D2A}" dt="2024-09-05T14:09:07.346" v="516" actId="20577"/>
          <ac:spMkLst>
            <pc:docMk/>
            <pc:sldMk cId="802861282" sldId="440"/>
            <ac:spMk id="7" creationId="{2F1FACB2-FAFD-7CDF-9AF4-5D6662DDA1AD}"/>
          </ac:spMkLst>
        </pc:spChg>
        <pc:spChg chg="mod">
          <ac:chgData name="Austin Flynn" userId="cbf08919-f0b4-40f5-beeb-535888b3b787" providerId="ADAL" clId="{79A2DF85-7B30-004B-9523-E2FBC3AF9D2A}" dt="2024-09-05T14:08:57.203" v="502"/>
          <ac:spMkLst>
            <pc:docMk/>
            <pc:sldMk cId="802861282" sldId="440"/>
            <ac:spMk id="8" creationId="{E308A731-9170-AFE2-A634-96488BF0CB65}"/>
          </ac:spMkLst>
        </pc:spChg>
        <pc:spChg chg="mod">
          <ac:chgData name="Austin Flynn" userId="cbf08919-f0b4-40f5-beeb-535888b3b787" providerId="ADAL" clId="{79A2DF85-7B30-004B-9523-E2FBC3AF9D2A}" dt="2024-09-05T14:05:43.399" v="470"/>
          <ac:spMkLst>
            <pc:docMk/>
            <pc:sldMk cId="802861282" sldId="440"/>
            <ac:spMk id="15" creationId="{94DF130C-1D4D-9DF6-393A-B7906892B2D4}"/>
          </ac:spMkLst>
        </pc:spChg>
        <pc:spChg chg="mod">
          <ac:chgData name="Austin Flynn" userId="cbf08919-f0b4-40f5-beeb-535888b3b787" providerId="ADAL" clId="{79A2DF85-7B30-004B-9523-E2FBC3AF9D2A}" dt="2024-09-05T14:06:04.565" v="472" actId="20577"/>
          <ac:spMkLst>
            <pc:docMk/>
            <pc:sldMk cId="802861282" sldId="440"/>
            <ac:spMk id="25" creationId="{0493F3E1-73D2-A8EB-2032-61E0002D9A87}"/>
          </ac:spMkLst>
        </pc:spChg>
        <pc:picChg chg="mod">
          <ac:chgData name="Austin Flynn" userId="cbf08919-f0b4-40f5-beeb-535888b3b787" providerId="ADAL" clId="{79A2DF85-7B30-004B-9523-E2FBC3AF9D2A}" dt="2024-09-05T14:06:16.683" v="473" actId="14826"/>
          <ac:picMkLst>
            <pc:docMk/>
            <pc:sldMk cId="802861282" sldId="440"/>
            <ac:picMk id="11" creationId="{8508A752-18CB-0CC6-50B8-491550917D4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9/5/24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9/5/24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9/5/24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9/5/24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9/5/24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9/5/24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9/5/24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9/5/24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9/5/24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9/5/24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9/5/24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9/5/24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9/5/24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0.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Austin Flynn</a:t>
            </a:r>
            <a:br>
              <a:rPr lang="en-US" sz="3200" b="1" dirty="0">
                <a:latin typeface="Avenir Black" panose="02000503020000020003" pitchFamily="2" charset="0"/>
              </a:rPr>
            </a:br>
            <a:r>
              <a:rPr lang="en-US" sz="1600" dirty="0">
                <a:solidFill>
                  <a:schemeClr val="tx2"/>
                </a:solidFill>
                <a:latin typeface="+mn-lt"/>
              </a:rPr>
              <a:t>Manager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417565"/>
            <a:ext cx="3324225" cy="2369880"/>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i="0" dirty="0">
                <a:solidFill>
                  <a:schemeClr val="tx1">
                    <a:lumMod val="50000"/>
                    <a:lumOff val="50000"/>
                  </a:schemeClr>
                </a:solidFill>
              </a:rPr>
              <a:t>Product Ownership, Program Management, Data Analysis, Web3, Blockchain, Financial Analysis, Business Process Management</a:t>
            </a: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Consulting leader focused on product and program management</a:t>
            </a:r>
            <a:r>
              <a:rPr lang="en-US" sz="1100" dirty="0">
                <a:solidFill>
                  <a:schemeClr val="tx1">
                    <a:lumMod val="50000"/>
                    <a:lumOff val="50000"/>
                  </a:schemeClr>
                </a:solidFill>
              </a:rPr>
              <a:t>. Austin has served as client lead and Product Owner for a Web3 startup levering Agile development processes. He’s worked as a Senior Program Manager for a telecom company managing large-scale product deployments and spent several years supporting other client in the telecom space.</a:t>
            </a:r>
            <a:endParaRPr lang="en-US" sz="1100" i="0" dirty="0">
              <a:solidFill>
                <a:schemeClr val="tx1">
                  <a:lumMod val="50000"/>
                  <a:lumOff val="50000"/>
                </a:schemeClr>
              </a:solidFill>
              <a:highlight>
                <a:srgbClr val="FFFF00"/>
              </a:highlight>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Technolog</a:t>
            </a:r>
            <a:r>
              <a:rPr lang="en-US" sz="1100" dirty="0">
                <a:solidFill>
                  <a:schemeClr val="tx1">
                    <a:lumMod val="50000"/>
                    <a:lumOff val="50000"/>
                  </a:schemeClr>
                </a:solidFill>
              </a:rPr>
              <a:t>y | Web3 | Blockchain | Telecom | Healthcare </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324224" cy="1508105"/>
          </a:xfrm>
          <a:prstGeom prst="rect">
            <a:avLst/>
          </a:prstGeom>
          <a:noFill/>
        </p:spPr>
        <p:txBody>
          <a:bodyPr wrap="square" lIns="0" tIns="0" rIns="0" bIns="0" rtlCol="0">
            <a:spAutoFit/>
          </a:bodyPr>
          <a:lstStyle/>
          <a:p>
            <a:r>
              <a:rPr lang="en-US" sz="1400" b="0" i="0" dirty="0">
                <a:solidFill>
                  <a:schemeClr val="tx2"/>
                </a:solidFill>
                <a:latin typeface="Avenir Book" panose="02000503020000020003" pitchFamily="2" charset="0"/>
              </a:rPr>
              <a:t>Austin joined The Bridge in April 2023. </a:t>
            </a:r>
            <a:r>
              <a:rPr lang="en-US" sz="1400" dirty="0">
                <a:solidFill>
                  <a:schemeClr val="tx2"/>
                </a:solidFill>
                <a:latin typeface="Avenir Book" panose="02000503020000020003" pitchFamily="2" charset="0"/>
              </a:rPr>
              <a:t>H</a:t>
            </a:r>
            <a:r>
              <a:rPr lang="en-US" sz="1400" b="0" i="0" dirty="0">
                <a:solidFill>
                  <a:schemeClr val="tx2"/>
                </a:solidFill>
                <a:latin typeface="Avenir Book" panose="02000503020000020003" pitchFamily="2" charset="0"/>
              </a:rPr>
              <a:t>e previously led new product rollouts at th</a:t>
            </a:r>
            <a:r>
              <a:rPr lang="en-US" sz="1400" dirty="0">
                <a:solidFill>
                  <a:schemeClr val="tx2"/>
                </a:solidFill>
                <a:latin typeface="Avenir Book" panose="02000503020000020003" pitchFamily="2" charset="0"/>
              </a:rPr>
              <a:t>e largest US cable company and worked in enterprise consulting supporting the nation’s largest telecom companies in software development and energy savings programs.</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2"/>
          <a:srcRect l="8194" r="8194"/>
          <a:stretch/>
        </p:blipFill>
        <p:spPr>
          <a:xfrm>
            <a:off x="1146175" y="408200"/>
            <a:ext cx="1335024" cy="1335024"/>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968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austin.flynn@thebridge.com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(303) 638-1600</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Lavallette, New Jersey</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970550"/>
            <a:ext cx="6684961" cy="3385542"/>
          </a:xfrm>
          <a:prstGeom prst="rect">
            <a:avLst/>
          </a:prstGeom>
          <a:noFill/>
        </p:spPr>
        <p:txBody>
          <a:bodyPr wrap="square" lIns="0" tIns="0" rIns="0" bIns="0" rtlCol="0">
            <a:spAutoFit/>
          </a:bodyPr>
          <a:lstStyle/>
          <a:p>
            <a:r>
              <a:rPr lang="en-US" sz="1100" i="0" dirty="0">
                <a:solidFill>
                  <a:schemeClr val="tx2"/>
                </a:solidFill>
                <a:latin typeface="+mj-lt"/>
              </a:rPr>
              <a:t>CRM and ERP Migration | Healthcare</a:t>
            </a:r>
          </a:p>
          <a:p>
            <a:pPr marL="171450" indent="-171450">
              <a:buFont typeface="Arial" panose="020B0604020202020204" pitchFamily="34" charset="0"/>
              <a:buChar char="•"/>
            </a:pPr>
            <a:r>
              <a:rPr lang="en-US" sz="1100" dirty="0">
                <a:solidFill>
                  <a:schemeClr val="tx1">
                    <a:lumMod val="50000"/>
                    <a:lumOff val="50000"/>
                  </a:schemeClr>
                </a:solidFill>
              </a:rPr>
              <a:t>Project Manager and Scrum Master for Microsoft Dynamics 365 Sales CRM and Business Central ERP deployment, including migration from legacy systems, for a client in the medical device and tissues distribution market</a:t>
            </a:r>
          </a:p>
          <a:p>
            <a:pPr marL="171450" indent="-171450">
              <a:buFont typeface="Arial" panose="020B0604020202020204" pitchFamily="34" charset="0"/>
              <a:buChar char="•"/>
            </a:pPr>
            <a:r>
              <a:rPr lang="en-US" sz="1100" dirty="0">
                <a:solidFill>
                  <a:schemeClr val="tx1">
                    <a:lumMod val="50000"/>
                    <a:lumOff val="50000"/>
                  </a:schemeClr>
                </a:solidFill>
              </a:rPr>
              <a:t>Created training materials to onboard salespeople to the new CRM</a:t>
            </a:r>
          </a:p>
          <a:p>
            <a:pPr marL="171450" indent="-171450">
              <a:buFont typeface="Arial" panose="020B0604020202020204" pitchFamily="34" charset="0"/>
              <a:buChar char="•"/>
            </a:pPr>
            <a:r>
              <a:rPr lang="en-US" sz="1100" dirty="0">
                <a:solidFill>
                  <a:schemeClr val="tx1">
                    <a:lumMod val="50000"/>
                    <a:lumOff val="50000"/>
                  </a:schemeClr>
                </a:solidFill>
              </a:rPr>
              <a:t>Executed user acceptance testing with key stakeholders</a:t>
            </a:r>
          </a:p>
          <a:p>
            <a:br>
              <a:rPr lang="en-US" sz="1100" i="0" dirty="0">
                <a:solidFill>
                  <a:schemeClr val="tx2"/>
                </a:solidFill>
                <a:latin typeface="+mj-lt"/>
              </a:rPr>
            </a:br>
            <a:r>
              <a:rPr lang="en-US" sz="1100" i="0" dirty="0">
                <a:solidFill>
                  <a:schemeClr val="tx2"/>
                </a:solidFill>
                <a:latin typeface="+mj-lt"/>
              </a:rPr>
              <a:t>Blockchain Platform and Validator Console | Web3</a:t>
            </a:r>
          </a:p>
          <a:p>
            <a:pPr marL="171450" indent="-171450">
              <a:buFont typeface="Arial" panose="020B0604020202020204" pitchFamily="34" charset="0"/>
              <a:buChar char="•"/>
            </a:pPr>
            <a:r>
              <a:rPr lang="en-US" sz="1100" dirty="0">
                <a:solidFill>
                  <a:schemeClr val="tx1">
                    <a:lumMod val="50000"/>
                    <a:lumOff val="50000"/>
                  </a:schemeClr>
                </a:solidFill>
              </a:rPr>
              <a:t>Product Owner and client-lead for blockchain-based proof-of-action network and user console, employing Agile Kanban methodology to quickly deliver results</a:t>
            </a:r>
          </a:p>
          <a:p>
            <a:pPr marL="171450" indent="-171450">
              <a:buFont typeface="Arial" panose="020B0604020202020204" pitchFamily="34" charset="0"/>
              <a:buChar char="•"/>
            </a:pPr>
            <a:r>
              <a:rPr lang="en-US" sz="1100" dirty="0">
                <a:solidFill>
                  <a:schemeClr val="tx1">
                    <a:lumMod val="50000"/>
                    <a:lumOff val="50000"/>
                  </a:schemeClr>
                </a:solidFill>
              </a:rPr>
              <a:t>Managed a product roadmap of new feature development</a:t>
            </a:r>
          </a:p>
          <a:p>
            <a:pPr marL="171450" indent="-171450">
              <a:buFont typeface="Arial" panose="020B0604020202020204" pitchFamily="34" charset="0"/>
              <a:buChar char="•"/>
            </a:pPr>
            <a:r>
              <a:rPr lang="en-US" sz="1100" dirty="0">
                <a:solidFill>
                  <a:schemeClr val="tx1">
                    <a:lumMod val="50000"/>
                    <a:lumOff val="50000"/>
                  </a:schemeClr>
                </a:solidFill>
              </a:rPr>
              <a:t>Led POC deployment of quest-based game for professional sports teams, enabling novel means to capture social media engagement using blockchain technology to record immutable proof-of-action</a:t>
            </a:r>
          </a:p>
          <a:p>
            <a:pPr marL="171450" indent="-171450">
              <a:buFont typeface="Arial" panose="020B0604020202020204" pitchFamily="34" charset="0"/>
              <a:buChar char="•"/>
            </a:pPr>
            <a:r>
              <a:rPr lang="en-US" sz="1100" dirty="0">
                <a:solidFill>
                  <a:schemeClr val="tx1">
                    <a:lumMod val="50000"/>
                    <a:lumOff val="50000"/>
                  </a:schemeClr>
                </a:solidFill>
              </a:rPr>
              <a:t>Supervised a team of near and offshore developers</a:t>
            </a:r>
          </a:p>
          <a:p>
            <a:pPr marL="171450" indent="-171450">
              <a:buFont typeface="Arial" panose="020B0604020202020204" pitchFamily="34" charset="0"/>
              <a:buChar char="•"/>
            </a:pPr>
            <a:r>
              <a:rPr lang="en-US" sz="1100" dirty="0">
                <a:solidFill>
                  <a:schemeClr val="tx1">
                    <a:lumMod val="50000"/>
                    <a:lumOff val="50000"/>
                  </a:schemeClr>
                </a:solidFill>
              </a:rPr>
              <a:t>Leveraged tools such as Jira, Figma, Slack, and Google Workspace</a:t>
            </a:r>
          </a:p>
          <a:p>
            <a:br>
              <a:rPr lang="en-US" sz="1100" dirty="0">
                <a:solidFill>
                  <a:schemeClr val="tx2"/>
                </a:solidFill>
                <a:latin typeface="+mj-lt"/>
              </a:rPr>
            </a:br>
            <a:r>
              <a:rPr lang="en-US" sz="1100" dirty="0">
                <a:solidFill>
                  <a:schemeClr val="tx2"/>
                </a:solidFill>
                <a:latin typeface="+mj-lt"/>
              </a:rPr>
              <a:t>New Product Deployment | Telecom</a:t>
            </a:r>
          </a:p>
          <a:p>
            <a:pPr marL="171450" indent="-171450">
              <a:buFont typeface="Arial" panose="020B0604020202020204" pitchFamily="34" charset="0"/>
              <a:buChar char="•"/>
            </a:pPr>
            <a:r>
              <a:rPr lang="en-US" sz="1100" i="0" dirty="0">
                <a:solidFill>
                  <a:schemeClr val="tx1">
                    <a:lumMod val="50000"/>
                    <a:lumOff val="50000"/>
                  </a:schemeClr>
                </a:solidFill>
              </a:rPr>
              <a:t>Served as Senior Program Manager for deployment of new products and services for telecom customers, including DOCSIS 3.1 rollout, advanced in-home </a:t>
            </a:r>
            <a:r>
              <a:rPr lang="en-US" sz="1100" i="0" dirty="0" err="1">
                <a:solidFill>
                  <a:schemeClr val="tx1">
                    <a:lumMod val="50000"/>
                    <a:lumOff val="50000"/>
                  </a:schemeClr>
                </a:solidFill>
              </a:rPr>
              <a:t>WiFi</a:t>
            </a:r>
            <a:r>
              <a:rPr lang="en-US" sz="1100" i="0" dirty="0">
                <a:solidFill>
                  <a:schemeClr val="tx1">
                    <a:lumMod val="50000"/>
                    <a:lumOff val="50000"/>
                  </a:schemeClr>
                </a:solidFill>
              </a:rPr>
              <a:t>, and Set Top Box alternatives</a:t>
            </a:r>
          </a:p>
          <a:p>
            <a:pPr marL="171450" indent="-171450">
              <a:buFont typeface="Arial" panose="020B0604020202020204" pitchFamily="34" charset="0"/>
              <a:buChar char="•"/>
            </a:pPr>
            <a:r>
              <a:rPr lang="en-US" sz="1100" dirty="0">
                <a:solidFill>
                  <a:schemeClr val="tx1">
                    <a:lumMod val="50000"/>
                    <a:lumOff val="50000"/>
                  </a:schemeClr>
                </a:solidFill>
              </a:rPr>
              <a:t>Led cross-functional teams across the enterprise to launch on-schedule with zero gating defects.</a:t>
            </a:r>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69900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Austin Flynn</a:t>
            </a:r>
            <a:br>
              <a:rPr lang="en-US" sz="2600" b="1" dirty="0">
                <a:latin typeface="Avenir Black" panose="02000503020000020003" pitchFamily="2" charset="0"/>
              </a:rPr>
            </a:br>
            <a:r>
              <a:rPr lang="en-US" sz="2600" dirty="0">
                <a:solidFill>
                  <a:schemeClr val="tx2"/>
                </a:solidFill>
              </a:rPr>
              <a:t>Manager</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682273"/>
            <a:ext cx="5734050" cy="3200876"/>
          </a:xfrm>
          <a:prstGeom prst="rect">
            <a:avLst/>
          </a:prstGeom>
          <a:noFill/>
        </p:spPr>
        <p:txBody>
          <a:bodyPr wrap="square" lIns="0" tIns="0" rIns="0" bIns="0" rtlCol="0">
            <a:spAutoFit/>
          </a:bodyPr>
          <a:lstStyle/>
          <a:p>
            <a:r>
              <a:rPr lang="en-US" sz="2600" b="0" i="0" dirty="0">
                <a:solidFill>
                  <a:schemeClr val="tx2"/>
                </a:solidFill>
                <a:latin typeface="Avenir Book" panose="02000503020000020003" pitchFamily="2" charset="0"/>
              </a:rPr>
              <a:t>Austin joined The Bridge in April 2023. He previously led new product rollouts at the largest cable company and worked in enterprise consulting supporting the nation’s largest telecom companies in software development and energy savings programs.</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2"/>
          <a:srcRect l="8194" r="8194"/>
          <a:stretch/>
        </p:blipFill>
        <p:spPr>
          <a:xfrm>
            <a:off x="1148302" y="1161002"/>
            <a:ext cx="2674938" cy="2674938"/>
          </a:xfrm>
          <a:prstGeom prst="ellipse">
            <a:avLst/>
          </a:prstGeom>
        </p:spPr>
      </p:pic>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err="1"/>
              <a:t>austin.flynn@thebridge.com</a:t>
            </a:r>
            <a:endParaRPr lang="en-US" sz="12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(303) 638-1600</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b="0" i="0" dirty="0" err="1"/>
              <a:t>Lavallete</a:t>
            </a:r>
            <a:r>
              <a:rPr lang="en-US" sz="1200" b="0" i="0" dirty="0"/>
              <a:t>, NJ</a:t>
            </a:r>
          </a:p>
          <a:p>
            <a:endParaRPr lang="en-US" sz="1200" b="0" i="0" dirty="0">
              <a:latin typeface="Avenir Book" panose="02000503020000020003" pitchFamily="2" charset="0"/>
            </a:endParaRPr>
          </a:p>
        </p:txBody>
      </p:sp>
      <p:pic>
        <p:nvPicPr>
          <p:cNvPr id="2" name="Picture 1">
            <a:extLst>
              <a:ext uri="{FF2B5EF4-FFF2-40B4-BE49-F238E27FC236}">
                <a16:creationId xmlns:a16="http://schemas.microsoft.com/office/drawing/2014/main" id="{24C08653-0D35-6A24-A3CF-28A6A4844D63}"/>
              </a:ext>
            </a:extLst>
          </p:cNvPr>
          <p:cNvPicPr>
            <a:picLocks noChangeAspect="1"/>
          </p:cNvPicPr>
          <p:nvPr/>
        </p:nvPicPr>
        <p:blipFill>
          <a:blip r:embed="rId3"/>
          <a:srcRect/>
          <a:stretch/>
        </p:blipFill>
        <p:spPr>
          <a:xfrm>
            <a:off x="1150238" y="5068935"/>
            <a:ext cx="430784" cy="438912"/>
          </a:xfrm>
          <a:prstGeom prst="rect">
            <a:avLst/>
          </a:prstGeom>
        </p:spPr>
      </p:pic>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Acceleration</a:t>
            </a:r>
          </a:p>
        </p:txBody>
      </p:sp>
    </p:spTree>
    <p:extLst>
      <p:ext uri="{BB962C8B-B14F-4D97-AF65-F5344CB8AC3E}">
        <p14:creationId xmlns:p14="http://schemas.microsoft.com/office/powerpoint/2010/main" val="372428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Austin Flynn</a:t>
            </a:r>
            <a:br>
              <a:rPr lang="en-US" sz="3200" b="1" dirty="0">
                <a:latin typeface="Avenir Black" panose="02000503020000020003" pitchFamily="2" charset="0"/>
              </a:rPr>
            </a:br>
            <a:r>
              <a:rPr lang="en-US" sz="1600" dirty="0">
                <a:solidFill>
                  <a:schemeClr val="tx2"/>
                </a:solidFill>
                <a:latin typeface="+mn-lt"/>
              </a:rPr>
              <a:t>Manager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2674939" cy="3139321"/>
          </a:xfrm>
          <a:prstGeom prst="rect">
            <a:avLst/>
          </a:prstGeom>
          <a:noFill/>
        </p:spPr>
        <p:txBody>
          <a:bodyPr wrap="square" lIns="0" tIns="0" rIns="0" bIns="0" rtlCol="0">
            <a:spAutoFit/>
          </a:bodyPr>
          <a:lstStyle/>
          <a:p>
            <a:r>
              <a:rPr lang="en-US" sz="1200" i="0" dirty="0">
                <a:solidFill>
                  <a:schemeClr val="tx2"/>
                </a:solidFill>
                <a:latin typeface="+mj-lt"/>
              </a:rPr>
              <a:t>Functional Skills</a:t>
            </a:r>
          </a:p>
          <a:p>
            <a:r>
              <a:rPr lang="en-US" sz="1200" i="0" dirty="0">
                <a:solidFill>
                  <a:schemeClr val="tx1">
                    <a:lumMod val="50000"/>
                    <a:lumOff val="50000"/>
                  </a:schemeClr>
                </a:solidFill>
              </a:rPr>
              <a:t>Product Ownership, Program Management, Data Analysis, Web3, Blockchain, Financial Analysis, Business Process Management</a:t>
            </a:r>
          </a:p>
          <a:p>
            <a:endParaRPr lang="en-US" sz="1200" i="0" dirty="0"/>
          </a:p>
          <a:p>
            <a:r>
              <a:rPr lang="en-US" sz="1200" i="0" dirty="0">
                <a:solidFill>
                  <a:schemeClr val="tx2"/>
                </a:solidFill>
                <a:latin typeface="+mj-lt"/>
              </a:rPr>
              <a:t>Qualifications</a:t>
            </a:r>
            <a:endParaRPr lang="en-US" sz="1200" i="0" dirty="0"/>
          </a:p>
          <a:p>
            <a:r>
              <a:rPr lang="en-US" sz="1200" i="0" dirty="0">
                <a:solidFill>
                  <a:schemeClr val="tx1">
                    <a:lumMod val="50000"/>
                    <a:lumOff val="50000"/>
                  </a:schemeClr>
                </a:solidFill>
              </a:rPr>
              <a:t>Consulting leader focused on product and program management</a:t>
            </a:r>
            <a:r>
              <a:rPr lang="en-US" sz="1200" dirty="0">
                <a:solidFill>
                  <a:schemeClr val="tx1">
                    <a:lumMod val="50000"/>
                    <a:lumOff val="50000"/>
                  </a:schemeClr>
                </a:solidFill>
              </a:rPr>
              <a:t>. Austin has served as client lead and Product Owner for a Web3 startup levering Agile development processes. He’s worked as a Senior Program Manager for a telecom company managing large-scale product deployments and spent several years supporting other client in the telecom space.</a:t>
            </a:r>
            <a:endParaRPr lang="en-US" sz="1200" i="0" dirty="0">
              <a:solidFill>
                <a:schemeClr val="tx1">
                  <a:lumMod val="50000"/>
                  <a:lumOff val="50000"/>
                </a:schemeClr>
              </a:solidFill>
              <a:highlight>
                <a:srgbClr val="FFFF00"/>
              </a:highlight>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371554" cy="369332"/>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200" i="0" dirty="0">
                <a:solidFill>
                  <a:schemeClr val="tx1">
                    <a:lumMod val="50000"/>
                    <a:lumOff val="50000"/>
                  </a:schemeClr>
                </a:solidFill>
              </a:rPr>
              <a:t>Technolog</a:t>
            </a:r>
            <a:r>
              <a:rPr lang="en-US" sz="1200" dirty="0">
                <a:solidFill>
                  <a:schemeClr val="tx1">
                    <a:lumMod val="50000"/>
                    <a:lumOff val="50000"/>
                  </a:schemeClr>
                </a:solidFill>
              </a:rPr>
              <a:t>y | Web3 | Blockchain | Telecom | Healthcare </a:t>
            </a:r>
            <a:endParaRPr lang="en-US" sz="1200" i="0" dirty="0">
              <a:solidFill>
                <a:schemeClr val="tx1">
                  <a:lumMod val="50000"/>
                  <a:lumOff val="50000"/>
                </a:schemeClr>
              </a:solidFill>
            </a:endParaRP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2"/>
          <a:srcRect l="8194" r="8194"/>
          <a:stretch/>
        </p:blipFill>
        <p:spPr>
          <a:xfrm>
            <a:off x="1146176" y="408201"/>
            <a:ext cx="750674" cy="750674"/>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5" name="TextBox 24">
            <a:extLst>
              <a:ext uri="{FF2B5EF4-FFF2-40B4-BE49-F238E27FC236}">
                <a16:creationId xmlns:a16="http://schemas.microsoft.com/office/drawing/2014/main" id="{0493F3E1-73D2-A8EB-2032-61E0002D9A87}"/>
              </a:ext>
            </a:extLst>
          </p:cNvPr>
          <p:cNvSpPr txBox="1"/>
          <p:nvPr/>
        </p:nvSpPr>
        <p:spPr>
          <a:xfrm>
            <a:off x="4470400" y="2499443"/>
            <a:ext cx="7371556" cy="3693319"/>
          </a:xfrm>
          <a:prstGeom prst="rect">
            <a:avLst/>
          </a:prstGeom>
          <a:noFill/>
        </p:spPr>
        <p:txBody>
          <a:bodyPr wrap="square" lIns="0" tIns="0" rIns="0" bIns="0" rtlCol="0">
            <a:spAutoFit/>
          </a:bodyPr>
          <a:lstStyle/>
          <a:p>
            <a:r>
              <a:rPr lang="en-US" sz="1200" i="0" dirty="0">
                <a:solidFill>
                  <a:schemeClr val="tx2"/>
                </a:solidFill>
                <a:latin typeface="+mj-lt"/>
              </a:rPr>
              <a:t>CRM and ERP Migration | Healthcare</a:t>
            </a:r>
          </a:p>
          <a:p>
            <a:pPr marL="171450" indent="-171450">
              <a:buFont typeface="Arial" panose="020B0604020202020204" pitchFamily="34" charset="0"/>
              <a:buChar char="•"/>
            </a:pPr>
            <a:r>
              <a:rPr lang="en-US" sz="1200" dirty="0">
                <a:solidFill>
                  <a:schemeClr val="tx1">
                    <a:lumMod val="50000"/>
                    <a:lumOff val="50000"/>
                  </a:schemeClr>
                </a:solidFill>
              </a:rPr>
              <a:t>Project Manager and Scrum Master for Microsoft Dynamics 365 Sales CRM and Business Central ERP deployment, including migration from legacy systems, for a client in the medical device and tissues distribution market</a:t>
            </a:r>
          </a:p>
          <a:p>
            <a:pPr marL="171450" indent="-171450">
              <a:buFont typeface="Arial" panose="020B0604020202020204" pitchFamily="34" charset="0"/>
              <a:buChar char="•"/>
            </a:pPr>
            <a:r>
              <a:rPr lang="en-US" sz="1200" dirty="0">
                <a:solidFill>
                  <a:schemeClr val="tx1">
                    <a:lumMod val="50000"/>
                    <a:lumOff val="50000"/>
                  </a:schemeClr>
                </a:solidFill>
              </a:rPr>
              <a:t>Created training materials to onboard salespeople to the new CRM</a:t>
            </a:r>
          </a:p>
          <a:p>
            <a:pPr marL="171450" indent="-171450">
              <a:buFont typeface="Arial" panose="020B0604020202020204" pitchFamily="34" charset="0"/>
              <a:buChar char="•"/>
            </a:pPr>
            <a:r>
              <a:rPr lang="en-US" sz="1200" dirty="0">
                <a:solidFill>
                  <a:schemeClr val="tx1">
                    <a:lumMod val="50000"/>
                    <a:lumOff val="50000"/>
                  </a:schemeClr>
                </a:solidFill>
              </a:rPr>
              <a:t>Executed user acceptance testing with key stakeholders</a:t>
            </a:r>
          </a:p>
          <a:p>
            <a:br>
              <a:rPr lang="en-US" sz="1200" i="0" dirty="0">
                <a:solidFill>
                  <a:schemeClr val="tx2"/>
                </a:solidFill>
                <a:latin typeface="+mj-lt"/>
              </a:rPr>
            </a:br>
            <a:r>
              <a:rPr lang="en-US" sz="1200" i="0" dirty="0">
                <a:solidFill>
                  <a:schemeClr val="tx2"/>
                </a:solidFill>
                <a:latin typeface="+mj-lt"/>
              </a:rPr>
              <a:t>Blockchain Platform and Validator Console | Web3</a:t>
            </a:r>
          </a:p>
          <a:p>
            <a:pPr marL="171450" indent="-171450">
              <a:buFont typeface="Arial" panose="020B0604020202020204" pitchFamily="34" charset="0"/>
              <a:buChar char="•"/>
            </a:pPr>
            <a:r>
              <a:rPr lang="en-US" sz="1200" dirty="0">
                <a:solidFill>
                  <a:schemeClr val="tx1">
                    <a:lumMod val="50000"/>
                    <a:lumOff val="50000"/>
                  </a:schemeClr>
                </a:solidFill>
              </a:rPr>
              <a:t>Product Owner and client-lead for blockchain-based proof-of-action network and user console, employing Agile Kanban methodology to quickly deliver results</a:t>
            </a:r>
          </a:p>
          <a:p>
            <a:pPr marL="171450" indent="-171450">
              <a:buFont typeface="Arial" panose="020B0604020202020204" pitchFamily="34" charset="0"/>
              <a:buChar char="•"/>
            </a:pPr>
            <a:r>
              <a:rPr lang="en-US" sz="1200" dirty="0">
                <a:solidFill>
                  <a:schemeClr val="tx1">
                    <a:lumMod val="50000"/>
                    <a:lumOff val="50000"/>
                  </a:schemeClr>
                </a:solidFill>
              </a:rPr>
              <a:t>Managed a product roadmap of new feature development</a:t>
            </a:r>
          </a:p>
          <a:p>
            <a:pPr marL="171450" indent="-171450">
              <a:buFont typeface="Arial" panose="020B0604020202020204" pitchFamily="34" charset="0"/>
              <a:buChar char="•"/>
            </a:pPr>
            <a:r>
              <a:rPr lang="en-US" sz="1200" dirty="0">
                <a:solidFill>
                  <a:schemeClr val="tx1">
                    <a:lumMod val="50000"/>
                    <a:lumOff val="50000"/>
                  </a:schemeClr>
                </a:solidFill>
              </a:rPr>
              <a:t>Led POC deployment of quest-based game for professional sports teams, enabling novel means to capture social media engagement using blockchain technology to record immutable proof-of-action</a:t>
            </a:r>
          </a:p>
          <a:p>
            <a:pPr marL="171450" indent="-171450">
              <a:buFont typeface="Arial" panose="020B0604020202020204" pitchFamily="34" charset="0"/>
              <a:buChar char="•"/>
            </a:pPr>
            <a:r>
              <a:rPr lang="en-US" sz="1200" dirty="0">
                <a:solidFill>
                  <a:schemeClr val="tx1">
                    <a:lumMod val="50000"/>
                    <a:lumOff val="50000"/>
                  </a:schemeClr>
                </a:solidFill>
              </a:rPr>
              <a:t>Supervised a team of near and offshore developers</a:t>
            </a:r>
          </a:p>
          <a:p>
            <a:pPr marL="171450" indent="-171450">
              <a:buFont typeface="Arial" panose="020B0604020202020204" pitchFamily="34" charset="0"/>
              <a:buChar char="•"/>
            </a:pPr>
            <a:r>
              <a:rPr lang="en-US" sz="1200" dirty="0">
                <a:solidFill>
                  <a:schemeClr val="tx1">
                    <a:lumMod val="50000"/>
                    <a:lumOff val="50000"/>
                  </a:schemeClr>
                </a:solidFill>
              </a:rPr>
              <a:t>Leveraged tools such as Jira, Figma, Slack, and Google Workspace</a:t>
            </a:r>
          </a:p>
          <a:p>
            <a:br>
              <a:rPr lang="en-US" sz="1200" dirty="0">
                <a:solidFill>
                  <a:schemeClr val="tx2"/>
                </a:solidFill>
                <a:latin typeface="+mj-lt"/>
              </a:rPr>
            </a:br>
            <a:r>
              <a:rPr lang="en-US" sz="1200" dirty="0">
                <a:solidFill>
                  <a:schemeClr val="tx2"/>
                </a:solidFill>
                <a:latin typeface="+mj-lt"/>
              </a:rPr>
              <a:t>New Product Deployment | Telecom</a:t>
            </a:r>
          </a:p>
          <a:p>
            <a:pPr marL="171450" indent="-171450">
              <a:buFont typeface="Arial" panose="020B0604020202020204" pitchFamily="34" charset="0"/>
              <a:buChar char="•"/>
            </a:pPr>
            <a:r>
              <a:rPr lang="en-US" sz="1200" i="0" dirty="0">
                <a:solidFill>
                  <a:schemeClr val="tx1">
                    <a:lumMod val="50000"/>
                    <a:lumOff val="50000"/>
                  </a:schemeClr>
                </a:solidFill>
              </a:rPr>
              <a:t>Served as Senior Program Manager for deployment of new products and services for telecom customers, including DOCSIS 3.1 rollout, advanced in-home </a:t>
            </a:r>
            <a:r>
              <a:rPr lang="en-US" sz="1200" i="0" dirty="0" err="1">
                <a:solidFill>
                  <a:schemeClr val="tx1">
                    <a:lumMod val="50000"/>
                    <a:lumOff val="50000"/>
                  </a:schemeClr>
                </a:solidFill>
              </a:rPr>
              <a:t>WiFi</a:t>
            </a:r>
            <a:r>
              <a:rPr lang="en-US" sz="1200" i="0" dirty="0">
                <a:solidFill>
                  <a:schemeClr val="tx1">
                    <a:lumMod val="50000"/>
                    <a:lumOff val="50000"/>
                  </a:schemeClr>
                </a:solidFill>
              </a:rPr>
              <a:t>, and Set Top Box alternatives</a:t>
            </a:r>
          </a:p>
          <a:p>
            <a:pPr marL="171450" indent="-171450">
              <a:buFont typeface="Arial" panose="020B0604020202020204" pitchFamily="34" charset="0"/>
              <a:buChar char="•"/>
            </a:pPr>
            <a:r>
              <a:rPr lang="en-US" sz="1200" dirty="0">
                <a:solidFill>
                  <a:schemeClr val="tx1">
                    <a:lumMod val="50000"/>
                    <a:lumOff val="50000"/>
                  </a:schemeClr>
                </a:solidFill>
              </a:rPr>
              <a:t>Led cross-functional teams across the enterprise to launch on-schedule with zero gating defects.</a:t>
            </a:r>
            <a:endParaRPr lang="en-US" sz="12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dirty="0">
                <a:latin typeface="+mj-lt"/>
              </a:rPr>
              <a:t>Email</a:t>
            </a:r>
          </a:p>
          <a:p>
            <a:r>
              <a:rPr lang="en-US" sz="1200" dirty="0" err="1"/>
              <a:t>austin.flynn@thebridge.com</a:t>
            </a:r>
            <a:endParaRPr lang="en-US" sz="1200" b="0" i="0" kern="1200" dirty="0">
              <a:solidFill>
                <a:schemeClr val="tx1"/>
              </a:solidFill>
            </a:endParaRP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dirty="0">
                <a:latin typeface="+mj-lt"/>
              </a:rPr>
              <a:t>Mobile</a:t>
            </a:r>
            <a:r>
              <a:rPr lang="en-US" sz="1200" i="0" dirty="0"/>
              <a:t> </a:t>
            </a:r>
          </a:p>
          <a:p>
            <a:r>
              <a:rPr lang="en-US" sz="1200" b="0" i="0" dirty="0"/>
              <a:t>(303) 638-1600</a:t>
            </a:r>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b="0" i="0" dirty="0"/>
              <a:t>Lavallette, NJ</a:t>
            </a:r>
            <a:endParaRPr lang="en-US" sz="1200" b="0" i="0" dirty="0">
              <a:latin typeface="Avenir Book" panose="02000503020000020003" pitchFamily="2" charset="0"/>
            </a:endParaRPr>
          </a:p>
        </p:txBody>
      </p:sp>
    </p:spTree>
    <p:extLst>
      <p:ext uri="{BB962C8B-B14F-4D97-AF65-F5344CB8AC3E}">
        <p14:creationId xmlns:p14="http://schemas.microsoft.com/office/powerpoint/2010/main" val="802861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6">
            <a:extLst>
              <a:ext uri="{FF2B5EF4-FFF2-40B4-BE49-F238E27FC236}">
                <a16:creationId xmlns:a16="http://schemas.microsoft.com/office/drawing/2014/main" id="{79776AE2-CE5F-9BB6-9B1B-A868C9D92EDF}"/>
              </a:ext>
            </a:extLst>
          </p:cNvPr>
          <p:cNvGraphicFramePr/>
          <p:nvPr/>
        </p:nvGraphicFramePr>
        <p:xfrm>
          <a:off x="3084511" y="821547"/>
          <a:ext cx="6022978" cy="5214906"/>
        </p:xfrm>
        <a:graphic>
          <a:graphicData uri="http://schemas.openxmlformats.org/drawingml/2006/table">
            <a:tbl>
              <a:tblPr firstRow="1" bandRow="1">
                <a:tableStyleId>{5C22544A-7EE6-4342-B048-85BDC9FD1C3A}</a:tableStyleId>
              </a:tblPr>
              <a:tblGrid>
                <a:gridCol w="2018488">
                  <a:extLst>
                    <a:ext uri="{9D8B030D-6E8A-4147-A177-3AD203B41FA5}">
                      <a16:colId xmlns:a16="http://schemas.microsoft.com/office/drawing/2014/main" val="1202454059"/>
                    </a:ext>
                  </a:extLst>
                </a:gridCol>
                <a:gridCol w="2002245">
                  <a:extLst>
                    <a:ext uri="{9D8B030D-6E8A-4147-A177-3AD203B41FA5}">
                      <a16:colId xmlns:a16="http://schemas.microsoft.com/office/drawing/2014/main" val="1133278051"/>
                    </a:ext>
                  </a:extLst>
                </a:gridCol>
                <a:gridCol w="2002245">
                  <a:extLst>
                    <a:ext uri="{9D8B030D-6E8A-4147-A177-3AD203B41FA5}">
                      <a16:colId xmlns:a16="http://schemas.microsoft.com/office/drawing/2014/main" val="3839731111"/>
                    </a:ext>
                  </a:extLst>
                </a:gridCol>
              </a:tblGrid>
              <a:tr h="449231">
                <a:tc>
                  <a:txBody>
                    <a:bodyPr/>
                    <a:lstStyle/>
                    <a:p>
                      <a:endParaRPr lang="en-US" sz="1100" b="0" dirty="0">
                        <a:solidFill>
                          <a:schemeClr val="bg1">
                            <a:lumMod val="85000"/>
                          </a:schemeClr>
                        </a:solidFill>
                        <a:latin typeface="+mn-lt"/>
                      </a:endParaRPr>
                    </a:p>
                  </a:txBody>
                  <a:tcPr marL="137160" marR="137160" marT="137160" marB="1371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1100" b="0" dirty="0">
                          <a:solidFill>
                            <a:schemeClr val="bg1">
                              <a:lumMod val="85000"/>
                            </a:schemeClr>
                          </a:solidFill>
                          <a:latin typeface="+mn-lt"/>
                        </a:rPr>
                        <a:t>USE OVER DARK BACKGROUND</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1100" b="0" dirty="0">
                          <a:solidFill>
                            <a:schemeClr val="bg1">
                              <a:lumMod val="85000"/>
                            </a:schemeClr>
                          </a:solidFill>
                          <a:latin typeface="+mn-lt"/>
                        </a:rPr>
                        <a:t>USE OVER LIGHT BACKGROUND</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684713714"/>
                  </a:ext>
                </a:extLst>
              </a:tr>
              <a:tr h="953135">
                <a:tc>
                  <a:txBody>
                    <a:bodyPr/>
                    <a:lstStyle/>
                    <a:p>
                      <a:r>
                        <a:rPr lang="en-US" sz="1100" b="0" dirty="0">
                          <a:solidFill>
                            <a:schemeClr val="bg1"/>
                          </a:solidFill>
                          <a:latin typeface="+mn-lt"/>
                        </a:rPr>
                        <a:t>STRATEGY &amp; ADVISORY</a:t>
                      </a:r>
                    </a:p>
                  </a:txBody>
                  <a:tcPr marL="137160" marR="137160" marT="137160" marB="1371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8797006"/>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DATA &amp; AI</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01702646"/>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EXPERIENCES</a:t>
                      </a:r>
                      <a:endParaRPr lang="en-US" sz="1100" b="0" dirty="0">
                        <a:solidFill>
                          <a:schemeClr val="bg1"/>
                        </a:solidFill>
                        <a:latin typeface="+mn-lt"/>
                      </a:endParaRP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955685"/>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CLOUD &amp; PRODUCT</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332683"/>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ACCELERATION</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9583427"/>
                  </a:ext>
                </a:extLst>
              </a:tr>
            </a:tbl>
          </a:graphicData>
        </a:graphic>
      </p:graphicFrame>
      <p:pic>
        <p:nvPicPr>
          <p:cNvPr id="6" name="Picture 5" descr="A purple and white lines in a circle&#10;&#10;Description automatically generated">
            <a:extLst>
              <a:ext uri="{FF2B5EF4-FFF2-40B4-BE49-F238E27FC236}">
                <a16:creationId xmlns:a16="http://schemas.microsoft.com/office/drawing/2014/main" id="{9C5CD362-36A3-EACE-3CA3-B94356C2A774}"/>
              </a:ext>
            </a:extLst>
          </p:cNvPr>
          <p:cNvPicPr>
            <a:picLocks noChangeAspect="1"/>
          </p:cNvPicPr>
          <p:nvPr/>
        </p:nvPicPr>
        <p:blipFill>
          <a:blip r:embed="rId2"/>
          <a:stretch>
            <a:fillRect/>
          </a:stretch>
        </p:blipFill>
        <p:spPr>
          <a:xfrm>
            <a:off x="5798495" y="5258628"/>
            <a:ext cx="595010" cy="595010"/>
          </a:xfrm>
          <a:prstGeom prst="rect">
            <a:avLst/>
          </a:prstGeom>
        </p:spPr>
      </p:pic>
      <p:pic>
        <p:nvPicPr>
          <p:cNvPr id="7" name="Picture 6" descr="A logo of a company&#10;&#10;Description automatically generated with medium confidence">
            <a:extLst>
              <a:ext uri="{FF2B5EF4-FFF2-40B4-BE49-F238E27FC236}">
                <a16:creationId xmlns:a16="http://schemas.microsoft.com/office/drawing/2014/main" id="{85CB238A-0158-F894-C412-415B133F6CCE}"/>
              </a:ext>
            </a:extLst>
          </p:cNvPr>
          <p:cNvPicPr>
            <a:picLocks noChangeAspect="1"/>
          </p:cNvPicPr>
          <p:nvPr/>
        </p:nvPicPr>
        <p:blipFill>
          <a:blip r:embed="rId3"/>
          <a:stretch>
            <a:fillRect/>
          </a:stretch>
        </p:blipFill>
        <p:spPr>
          <a:xfrm>
            <a:off x="5798495" y="4302086"/>
            <a:ext cx="595010" cy="595010"/>
          </a:xfrm>
          <a:prstGeom prst="rect">
            <a:avLst/>
          </a:prstGeom>
        </p:spPr>
      </p:pic>
      <p:pic>
        <p:nvPicPr>
          <p:cNvPr id="8" name="Picture 7" descr="A blue hexagons with white dots&#10;&#10;Description automatically generated">
            <a:extLst>
              <a:ext uri="{FF2B5EF4-FFF2-40B4-BE49-F238E27FC236}">
                <a16:creationId xmlns:a16="http://schemas.microsoft.com/office/drawing/2014/main" id="{C99E33EE-3E8B-F1AD-3DC4-A736133E6EFB}"/>
              </a:ext>
            </a:extLst>
          </p:cNvPr>
          <p:cNvPicPr>
            <a:picLocks noChangeAspect="1"/>
          </p:cNvPicPr>
          <p:nvPr/>
        </p:nvPicPr>
        <p:blipFill>
          <a:blip r:embed="rId4"/>
          <a:stretch>
            <a:fillRect/>
          </a:stretch>
        </p:blipFill>
        <p:spPr>
          <a:xfrm>
            <a:off x="5798495" y="2389004"/>
            <a:ext cx="595010" cy="595010"/>
          </a:xfrm>
          <a:prstGeom prst="rect">
            <a:avLst/>
          </a:prstGeom>
        </p:spPr>
      </p:pic>
      <p:pic>
        <p:nvPicPr>
          <p:cNvPr id="9" name="Picture 8" descr="A green eye with a white circle and a white circle&#10;&#10;Description automatically generated">
            <a:extLst>
              <a:ext uri="{FF2B5EF4-FFF2-40B4-BE49-F238E27FC236}">
                <a16:creationId xmlns:a16="http://schemas.microsoft.com/office/drawing/2014/main" id="{D18874FF-45F8-50EE-55FA-B5F49B229FEE}"/>
              </a:ext>
            </a:extLst>
          </p:cNvPr>
          <p:cNvPicPr>
            <a:picLocks noChangeAspect="1"/>
          </p:cNvPicPr>
          <p:nvPr/>
        </p:nvPicPr>
        <p:blipFill>
          <a:blip r:embed="rId5"/>
          <a:stretch>
            <a:fillRect/>
          </a:stretch>
        </p:blipFill>
        <p:spPr>
          <a:xfrm>
            <a:off x="5798495" y="3345545"/>
            <a:ext cx="595010" cy="595010"/>
          </a:xfrm>
          <a:prstGeom prst="rect">
            <a:avLst/>
          </a:prstGeom>
        </p:spPr>
      </p:pic>
      <p:pic>
        <p:nvPicPr>
          <p:cNvPr id="10" name="Picture 9" descr="A red lines and white dots&#10;&#10;Description automatically generated">
            <a:extLst>
              <a:ext uri="{FF2B5EF4-FFF2-40B4-BE49-F238E27FC236}">
                <a16:creationId xmlns:a16="http://schemas.microsoft.com/office/drawing/2014/main" id="{50DF23D5-CE63-05B0-E635-779F8F36892B}"/>
              </a:ext>
            </a:extLst>
          </p:cNvPr>
          <p:cNvPicPr>
            <a:picLocks noChangeAspect="1"/>
          </p:cNvPicPr>
          <p:nvPr/>
        </p:nvPicPr>
        <p:blipFill>
          <a:blip r:embed="rId6"/>
          <a:stretch>
            <a:fillRect/>
          </a:stretch>
        </p:blipFill>
        <p:spPr>
          <a:xfrm>
            <a:off x="5798495" y="1432463"/>
            <a:ext cx="595010" cy="595010"/>
          </a:xfrm>
          <a:prstGeom prst="rect">
            <a:avLst/>
          </a:prstGeom>
        </p:spPr>
      </p:pic>
      <p:pic>
        <p:nvPicPr>
          <p:cNvPr id="12" name="Picture 11" descr="A purple circle with white dots and lines&#10;&#10;Description automatically generated">
            <a:extLst>
              <a:ext uri="{FF2B5EF4-FFF2-40B4-BE49-F238E27FC236}">
                <a16:creationId xmlns:a16="http://schemas.microsoft.com/office/drawing/2014/main" id="{EEFBBA0F-CAA2-FE6C-C7F7-A1D3A743B450}"/>
              </a:ext>
            </a:extLst>
          </p:cNvPr>
          <p:cNvPicPr>
            <a:picLocks noChangeAspect="1"/>
          </p:cNvPicPr>
          <p:nvPr/>
        </p:nvPicPr>
        <p:blipFill>
          <a:blip r:embed="rId7"/>
          <a:stretch>
            <a:fillRect/>
          </a:stretch>
        </p:blipFill>
        <p:spPr>
          <a:xfrm>
            <a:off x="7795749" y="5232962"/>
            <a:ext cx="676508" cy="676508"/>
          </a:xfrm>
          <a:prstGeom prst="rect">
            <a:avLst/>
          </a:prstGeom>
        </p:spPr>
      </p:pic>
      <p:pic>
        <p:nvPicPr>
          <p:cNvPr id="14" name="Picture 13" descr="A blue hexagon with white lines and dots&#10;&#10;Description automatically generated">
            <a:extLst>
              <a:ext uri="{FF2B5EF4-FFF2-40B4-BE49-F238E27FC236}">
                <a16:creationId xmlns:a16="http://schemas.microsoft.com/office/drawing/2014/main" id="{E8F92D6F-85CF-A88A-EB38-4A7DA58F4D12}"/>
              </a:ext>
            </a:extLst>
          </p:cNvPr>
          <p:cNvPicPr>
            <a:picLocks noChangeAspect="1"/>
          </p:cNvPicPr>
          <p:nvPr/>
        </p:nvPicPr>
        <p:blipFill>
          <a:blip r:embed="rId8"/>
          <a:stretch>
            <a:fillRect/>
          </a:stretch>
        </p:blipFill>
        <p:spPr>
          <a:xfrm>
            <a:off x="7795749" y="4273864"/>
            <a:ext cx="676508" cy="676508"/>
          </a:xfrm>
          <a:prstGeom prst="rect">
            <a:avLst/>
          </a:prstGeom>
        </p:spPr>
      </p:pic>
      <p:pic>
        <p:nvPicPr>
          <p:cNvPr id="15" name="Picture 14" descr="A logo of a hexagon&#10;&#10;Description automatically generated">
            <a:extLst>
              <a:ext uri="{FF2B5EF4-FFF2-40B4-BE49-F238E27FC236}">
                <a16:creationId xmlns:a16="http://schemas.microsoft.com/office/drawing/2014/main" id="{751D62EC-F44C-01FB-EA27-637DDCAC20C6}"/>
              </a:ext>
            </a:extLst>
          </p:cNvPr>
          <p:cNvPicPr>
            <a:picLocks noChangeAspect="1"/>
          </p:cNvPicPr>
          <p:nvPr/>
        </p:nvPicPr>
        <p:blipFill>
          <a:blip r:embed="rId9"/>
          <a:stretch>
            <a:fillRect/>
          </a:stretch>
        </p:blipFill>
        <p:spPr>
          <a:xfrm>
            <a:off x="7795749" y="2355668"/>
            <a:ext cx="676508" cy="676508"/>
          </a:xfrm>
          <a:prstGeom prst="rect">
            <a:avLst/>
          </a:prstGeom>
        </p:spPr>
      </p:pic>
      <p:pic>
        <p:nvPicPr>
          <p:cNvPr id="17" name="Picture 16" descr="A green circle with a white eye and a white circle with a black background&#10;&#10;Description automatically generated">
            <a:extLst>
              <a:ext uri="{FF2B5EF4-FFF2-40B4-BE49-F238E27FC236}">
                <a16:creationId xmlns:a16="http://schemas.microsoft.com/office/drawing/2014/main" id="{385721F2-E35D-CB05-5FFF-02CBCECD9A2E}"/>
              </a:ext>
            </a:extLst>
          </p:cNvPr>
          <p:cNvPicPr>
            <a:picLocks noChangeAspect="1"/>
          </p:cNvPicPr>
          <p:nvPr/>
        </p:nvPicPr>
        <p:blipFill>
          <a:blip r:embed="rId10"/>
          <a:stretch>
            <a:fillRect/>
          </a:stretch>
        </p:blipFill>
        <p:spPr>
          <a:xfrm>
            <a:off x="7795748" y="3314766"/>
            <a:ext cx="676508" cy="676508"/>
          </a:xfrm>
          <a:prstGeom prst="rect">
            <a:avLst/>
          </a:prstGeom>
        </p:spPr>
      </p:pic>
      <p:pic>
        <p:nvPicPr>
          <p:cNvPr id="18" name="Picture 17" descr="A red circle with white dots and lines&#10;&#10;Description automatically generated">
            <a:extLst>
              <a:ext uri="{FF2B5EF4-FFF2-40B4-BE49-F238E27FC236}">
                <a16:creationId xmlns:a16="http://schemas.microsoft.com/office/drawing/2014/main" id="{733CF387-32CF-7761-6869-A78D98330D66}"/>
              </a:ext>
            </a:extLst>
          </p:cNvPr>
          <p:cNvPicPr>
            <a:picLocks noChangeAspect="1"/>
          </p:cNvPicPr>
          <p:nvPr/>
        </p:nvPicPr>
        <p:blipFill>
          <a:blip r:embed="rId11"/>
          <a:stretch>
            <a:fillRect/>
          </a:stretch>
        </p:blipFill>
        <p:spPr>
          <a:xfrm>
            <a:off x="7795749" y="1396570"/>
            <a:ext cx="676508" cy="676508"/>
          </a:xfrm>
          <a:prstGeom prst="rect">
            <a:avLst/>
          </a:prstGeom>
        </p:spPr>
      </p:pic>
    </p:spTree>
    <p:extLst>
      <p:ext uri="{BB962C8B-B14F-4D97-AF65-F5344CB8AC3E}">
        <p14:creationId xmlns:p14="http://schemas.microsoft.com/office/powerpoint/2010/main" val="880722672"/>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b4d6d32-6586-43b9-b010-b256dfc70333">
      <Terms xmlns="http://schemas.microsoft.com/office/infopath/2007/PartnerControls"/>
    </lcf76f155ced4ddcb4097134ff3c332f>
    <TaxCatchAll xmlns="a6522676-9d5d-4c93-bc87-501c8cb86033" xsi:nil="true"/>
    <Owner xmlns="bb4d6d32-6586-43b9-b010-b256dfc70333">
      <UserInfo>
        <DisplayName/>
        <AccountId xsi:nil="true"/>
        <AccountType/>
      </UserInfo>
    </Owner>
    <Capability xmlns="bb4d6d32-6586-43b9-b010-b256dfc70333">
      <Value>Project Management &amp; Governance</Value>
      <Value>Product Development</Value>
      <Value>Agile Effectiveness</Value>
    </Capability>
    <Practice xmlns="bb4d6d32-6586-43b9-b010-b256dfc70333">Acceleration</Practi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6851C3-F873-4A96-B5BC-7136D9E58DCC}">
  <ds:schemaRefs>
    <ds:schemaRef ds:uri="http://purl.org/dc/elements/1.1/"/>
    <ds:schemaRef ds:uri="http://schemas.microsoft.com/office/2006/metadata/properties"/>
    <ds:schemaRef ds:uri="http://www.w3.org/XML/1998/namespace"/>
    <ds:schemaRef ds:uri="http://schemas.microsoft.com/office/2006/documentManagement/types"/>
    <ds:schemaRef ds:uri="http://purl.org/dc/terms/"/>
    <ds:schemaRef ds:uri="http://schemas.microsoft.com/office/infopath/2007/PartnerControls"/>
    <ds:schemaRef ds:uri="a6522676-9d5d-4c93-bc87-501c8cb86033"/>
    <ds:schemaRef ds:uri="http://schemas.openxmlformats.org/package/2006/metadata/core-properties"/>
    <ds:schemaRef ds:uri="bb4d6d32-6586-43b9-b010-b256dfc70333"/>
    <ds:schemaRef ds:uri="http://purl.org/dc/dcmitype/"/>
  </ds:schemaRefs>
</ds:datastoreItem>
</file>

<file path=customXml/itemProps2.xml><?xml version="1.0" encoding="utf-8"?>
<ds:datastoreItem xmlns:ds="http://schemas.openxmlformats.org/officeDocument/2006/customXml" ds:itemID="{7010CA53-2B97-408C-BC3B-A432DF948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522676-9d5d-4c93-bc87-501c8cb86033"/>
    <ds:schemaRef ds:uri="bb4d6d32-6586-43b9-b010-b256dfc703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1560D2-03FC-4800-ADB2-ABE25F1C4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22842</TotalTime>
  <Words>723</Words>
  <Application>Microsoft Macintosh PowerPoint</Application>
  <PresentationFormat>Widescreen</PresentationFormat>
  <Paragraphs>75</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Avenir Next LT Pro</vt:lpstr>
      <vt:lpstr>Avenir Black</vt:lpstr>
      <vt:lpstr>Calibri</vt:lpstr>
      <vt:lpstr>Avenir Next LT Pro Demi</vt:lpstr>
      <vt:lpstr>Avenir Book</vt:lpstr>
      <vt:lpstr>Mercury Display</vt:lpstr>
      <vt:lpstr>The Bridge Theme - V01</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Austin Flynn</cp:lastModifiedBy>
  <cp:revision>98</cp:revision>
  <dcterms:created xsi:type="dcterms:W3CDTF">2023-12-12T06:48:12Z</dcterms:created>
  <dcterms:modified xsi:type="dcterms:W3CDTF">2024-09-05T14:09:27Z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